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pita mishra" userId="eb87169b21b9426e" providerId="LiveId" clId="{16D6CC52-A96F-4E9F-BF59-05AD0AC0D2D1}"/>
    <pc:docChg chg="addSld modSld">
      <pc:chgData name="lopita mishra" userId="eb87169b21b9426e" providerId="LiveId" clId="{16D6CC52-A96F-4E9F-BF59-05AD0AC0D2D1}" dt="2025-10-17T19:53:27.224" v="18" actId="403"/>
      <pc:docMkLst>
        <pc:docMk/>
      </pc:docMkLst>
      <pc:sldChg chg="modSp new mod">
        <pc:chgData name="lopita mishra" userId="eb87169b21b9426e" providerId="LiveId" clId="{16D6CC52-A96F-4E9F-BF59-05AD0AC0D2D1}" dt="2025-10-17T19:53:27.224" v="18" actId="403"/>
        <pc:sldMkLst>
          <pc:docMk/>
          <pc:sldMk cId="3189981828" sldId="264"/>
        </pc:sldMkLst>
        <pc:spChg chg="mod">
          <ac:chgData name="lopita mishra" userId="eb87169b21b9426e" providerId="LiveId" clId="{16D6CC52-A96F-4E9F-BF59-05AD0AC0D2D1}" dt="2025-10-17T19:53:27.224" v="18" actId="403"/>
          <ac:spMkLst>
            <pc:docMk/>
            <pc:sldMk cId="3189981828" sldId="264"/>
            <ac:spMk id="2" creationId="{57CD3360-C50D-B911-AD0B-344EB13DCC1B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1283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914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490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200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199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480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2598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949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1082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8659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4983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98B7F-4ECD-40B9-8BDE-94F44D150815}" type="datetimeFigureOut">
              <a:rPr lang="en-IN" smtClean="0"/>
              <a:t>18-10-2025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165D536-3972-4A27-867F-D7C60CD1DA31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127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0">
            <a:extLst>
              <a:ext uri="{FF2B5EF4-FFF2-40B4-BE49-F238E27FC236}">
                <a16:creationId xmlns:a16="http://schemas.microsoft.com/office/drawing/2014/main" id="{46278DDE-F0AA-C71D-487D-69139F39CE75}"/>
              </a:ext>
            </a:extLst>
          </p:cNvPr>
          <p:cNvSpPr/>
          <p:nvPr/>
        </p:nvSpPr>
        <p:spPr>
          <a:xfrm>
            <a:off x="343555" y="212574"/>
            <a:ext cx="1150489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3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Navigating the Future of Online Shopping</a:t>
            </a:r>
            <a:endParaRPr lang="en-US" sz="3600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E3FECCA5-BA0A-0071-E81D-1BF56DBDE139}"/>
              </a:ext>
            </a:extLst>
          </p:cNvPr>
          <p:cNvSpPr/>
          <p:nvPr/>
        </p:nvSpPr>
        <p:spPr>
          <a:xfrm>
            <a:off x="2317789" y="101095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Target Dataset Analysis using SQL &amp; Python</a:t>
            </a:r>
            <a:endParaRPr lang="en-US" sz="200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60DF9D37-8D53-1CAD-3D0D-8FFBE1D8B058}"/>
              </a:ext>
            </a:extLst>
          </p:cNvPr>
          <p:cNvSpPr/>
          <p:nvPr/>
        </p:nvSpPr>
        <p:spPr>
          <a:xfrm>
            <a:off x="4344625" y="3055739"/>
            <a:ext cx="3502747" cy="373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chemeClr val="accent1">
                    <a:lumMod val="75000"/>
                  </a:schemeClr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Presented by: Lopita Mishra</a:t>
            </a:r>
            <a:endParaRPr lang="en-US" sz="175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733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8648D5CD-29CB-6033-1D98-0813E49D8D94}"/>
              </a:ext>
            </a:extLst>
          </p:cNvPr>
          <p:cNvSpPr/>
          <p:nvPr/>
        </p:nvSpPr>
        <p:spPr>
          <a:xfrm>
            <a:off x="4946168" y="1167957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3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Objective</a:t>
            </a:r>
            <a:endParaRPr lang="en-US" sz="3200" dirty="0"/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3FB17442-9C5E-7103-793B-9C8A6B623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946168" cy="6105203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3CBC85F7-039F-A24F-0F71-E16B6E016C31}"/>
              </a:ext>
            </a:extLst>
          </p:cNvPr>
          <p:cNvSpPr/>
          <p:nvPr/>
        </p:nvSpPr>
        <p:spPr>
          <a:xfrm>
            <a:off x="5248656" y="2227255"/>
            <a:ext cx="600682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Our analysis aims to unlock valuable insights from comprehensive ecommerce datasets, examining customer behaviour, order patterns, and product performance.</a:t>
            </a:r>
            <a:endParaRPr lang="en-US" sz="1600" b="1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E8A1972B-D752-4AE4-8C79-DB1DEFBE0F67}"/>
              </a:ext>
            </a:extLst>
          </p:cNvPr>
          <p:cNvSpPr/>
          <p:nvPr/>
        </p:nvSpPr>
        <p:spPr>
          <a:xfrm>
            <a:off x="5248656" y="3402521"/>
            <a:ext cx="600682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Extract actionable insights from customer, order, product, and seller datasets</a:t>
            </a:r>
            <a:endParaRPr lang="en-US" sz="1600" b="1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A770847A-7279-B083-EF19-3947CDCBD064}"/>
              </a:ext>
            </a:extLst>
          </p:cNvPr>
          <p:cNvSpPr/>
          <p:nvPr/>
        </p:nvSpPr>
        <p:spPr>
          <a:xfrm>
            <a:off x="5248656" y="4134517"/>
            <a:ext cx="600682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Analyse sales trends, order patterns, and customer behaviour dynamics</a:t>
            </a:r>
            <a:endParaRPr lang="en-US" sz="1600" b="1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4F737BCE-D586-B794-8B93-127DC026D31E}"/>
              </a:ext>
            </a:extLst>
          </p:cNvPr>
          <p:cNvSpPr/>
          <p:nvPr/>
        </p:nvSpPr>
        <p:spPr>
          <a:xfrm>
            <a:off x="5248656" y="4866513"/>
            <a:ext cx="600682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Visualise key metrics to support data-driven decision-making and strategic planning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197469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4BE65DA-12BB-2777-A8A9-0483392FAB41}"/>
              </a:ext>
            </a:extLst>
          </p:cNvPr>
          <p:cNvSpPr/>
          <p:nvPr/>
        </p:nvSpPr>
        <p:spPr>
          <a:xfrm>
            <a:off x="0" y="25206"/>
            <a:ext cx="4393600" cy="748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3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Overview</a:t>
            </a:r>
            <a:endParaRPr lang="en-US" sz="32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2AB049B-7140-75E6-F9D0-EB4F5BC23EB4}"/>
              </a:ext>
            </a:extLst>
          </p:cNvPr>
          <p:cNvSpPr/>
          <p:nvPr/>
        </p:nvSpPr>
        <p:spPr>
          <a:xfrm>
            <a:off x="0" y="643224"/>
            <a:ext cx="12119134" cy="765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Our comprehensive analysis draws from seven interconnected datasets, providing a 360-degree view of the ecommerce ecosystem.</a:t>
            </a:r>
            <a:endParaRPr lang="en-US" sz="170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513291AD-DB5D-2DAB-C99B-817752744C9A}"/>
              </a:ext>
            </a:extLst>
          </p:cNvPr>
          <p:cNvSpPr/>
          <p:nvPr/>
        </p:nvSpPr>
        <p:spPr>
          <a:xfrm>
            <a:off x="-7621" y="1320834"/>
            <a:ext cx="10630349" cy="5511960"/>
          </a:xfrm>
          <a:prstGeom prst="roundRect">
            <a:avLst>
              <a:gd name="adj" fmla="val 18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412900FE-AE36-1042-23E3-18FD0F9D95BB}"/>
              </a:ext>
            </a:extLst>
          </p:cNvPr>
          <p:cNvSpPr/>
          <p:nvPr/>
        </p:nvSpPr>
        <p:spPr>
          <a:xfrm>
            <a:off x="0" y="1328454"/>
            <a:ext cx="10617994" cy="68689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0E155BDC-DBA1-464F-EB35-6D2C01E767FE}"/>
              </a:ext>
            </a:extLst>
          </p:cNvPr>
          <p:cNvSpPr/>
          <p:nvPr/>
        </p:nvSpPr>
        <p:spPr>
          <a:xfrm>
            <a:off x="216813" y="1466091"/>
            <a:ext cx="230007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chemeClr val="accent1">
                    <a:lumMod val="75000"/>
                  </a:schemeClr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Dataset</a:t>
            </a:r>
            <a:endParaRPr lang="en-US" sz="17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12ECF650-8E27-0544-74CF-15C1806D1F24}"/>
              </a:ext>
            </a:extLst>
          </p:cNvPr>
          <p:cNvSpPr/>
          <p:nvPr/>
        </p:nvSpPr>
        <p:spPr>
          <a:xfrm>
            <a:off x="3495080" y="1466091"/>
            <a:ext cx="1766030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chemeClr val="accent1">
                    <a:lumMod val="75000"/>
                  </a:schemeClr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Records</a:t>
            </a:r>
            <a:endParaRPr lang="en-US" sz="17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FE64131C-847A-C1BA-C38A-108C12CB26CD}"/>
              </a:ext>
            </a:extLst>
          </p:cNvPr>
          <p:cNvSpPr/>
          <p:nvPr/>
        </p:nvSpPr>
        <p:spPr>
          <a:xfrm>
            <a:off x="6114573" y="1466091"/>
            <a:ext cx="548543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chemeClr val="accent1">
                    <a:lumMod val="75000"/>
                  </a:schemeClr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Key Columns</a:t>
            </a:r>
            <a:endParaRPr lang="en-US" sz="17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29598F89-DD74-2EEA-A5D8-4FD91DF64AA6}"/>
              </a:ext>
            </a:extLst>
          </p:cNvPr>
          <p:cNvSpPr/>
          <p:nvPr/>
        </p:nvSpPr>
        <p:spPr>
          <a:xfrm>
            <a:off x="0" y="1950556"/>
            <a:ext cx="10617994" cy="68689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0E4C1EF9-9473-13D4-1FEA-536B4B110CA7}"/>
              </a:ext>
            </a:extLst>
          </p:cNvPr>
          <p:cNvSpPr/>
          <p:nvPr/>
        </p:nvSpPr>
        <p:spPr>
          <a:xfrm>
            <a:off x="216813" y="2088192"/>
            <a:ext cx="230007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Customers</a:t>
            </a:r>
            <a:endParaRPr lang="en-US" sz="1700" b="1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6193D6A7-9ED9-3E41-8714-0433BC6FAF15}"/>
              </a:ext>
            </a:extLst>
          </p:cNvPr>
          <p:cNvSpPr/>
          <p:nvPr/>
        </p:nvSpPr>
        <p:spPr>
          <a:xfrm>
            <a:off x="3495080" y="2088192"/>
            <a:ext cx="1766030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99,441</a:t>
            </a:r>
            <a:endParaRPr lang="en-US" sz="1700" b="1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F9F060D8-200D-30B8-AA2F-48E1A5B1AD61}"/>
              </a:ext>
            </a:extLst>
          </p:cNvPr>
          <p:cNvSpPr/>
          <p:nvPr/>
        </p:nvSpPr>
        <p:spPr>
          <a:xfrm>
            <a:off x="6114573" y="2088192"/>
            <a:ext cx="548543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customer_id, city, state</a:t>
            </a:r>
            <a:endParaRPr lang="en-US" sz="1700" b="1" dirty="0"/>
          </a:p>
        </p:txBody>
      </p:sp>
      <p:sp>
        <p:nvSpPr>
          <p:cNvPr id="13" name="Shape 11">
            <a:extLst>
              <a:ext uri="{FF2B5EF4-FFF2-40B4-BE49-F238E27FC236}">
                <a16:creationId xmlns:a16="http://schemas.microsoft.com/office/drawing/2014/main" id="{7B331473-DB2E-605E-D59D-AA127F4EBA94}"/>
              </a:ext>
            </a:extLst>
          </p:cNvPr>
          <p:cNvSpPr/>
          <p:nvPr/>
        </p:nvSpPr>
        <p:spPr>
          <a:xfrm>
            <a:off x="0" y="2572657"/>
            <a:ext cx="10617994" cy="68689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00EC3CEE-25A1-2484-3869-80C022551B80}"/>
              </a:ext>
            </a:extLst>
          </p:cNvPr>
          <p:cNvSpPr/>
          <p:nvPr/>
        </p:nvSpPr>
        <p:spPr>
          <a:xfrm>
            <a:off x="216813" y="2710294"/>
            <a:ext cx="230007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Orders</a:t>
            </a:r>
            <a:endParaRPr lang="en-US" sz="1700" b="1" dirty="0"/>
          </a:p>
        </p:txBody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278241FD-1279-791C-7144-415EFEE4F6E9}"/>
              </a:ext>
            </a:extLst>
          </p:cNvPr>
          <p:cNvSpPr/>
          <p:nvPr/>
        </p:nvSpPr>
        <p:spPr>
          <a:xfrm>
            <a:off x="3495080" y="2710294"/>
            <a:ext cx="1766030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99,441</a:t>
            </a:r>
            <a:endParaRPr lang="en-US" sz="1700" b="1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308A5CBF-E574-55B4-8B83-755050DA5513}"/>
              </a:ext>
            </a:extLst>
          </p:cNvPr>
          <p:cNvSpPr/>
          <p:nvPr/>
        </p:nvSpPr>
        <p:spPr>
          <a:xfrm>
            <a:off x="6114573" y="2710294"/>
            <a:ext cx="548543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order_id, customer_id, timestamps</a:t>
            </a:r>
            <a:endParaRPr lang="en-US" sz="1700" b="1" dirty="0"/>
          </a:p>
        </p:txBody>
      </p:sp>
      <p:sp>
        <p:nvSpPr>
          <p:cNvPr id="17" name="Shape 15">
            <a:extLst>
              <a:ext uri="{FF2B5EF4-FFF2-40B4-BE49-F238E27FC236}">
                <a16:creationId xmlns:a16="http://schemas.microsoft.com/office/drawing/2014/main" id="{5DA1C5DD-A54A-986D-559D-BBE19D9DD4EF}"/>
              </a:ext>
            </a:extLst>
          </p:cNvPr>
          <p:cNvSpPr/>
          <p:nvPr/>
        </p:nvSpPr>
        <p:spPr>
          <a:xfrm>
            <a:off x="0" y="3194759"/>
            <a:ext cx="10617994" cy="68689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>
            <a:extLst>
              <a:ext uri="{FF2B5EF4-FFF2-40B4-BE49-F238E27FC236}">
                <a16:creationId xmlns:a16="http://schemas.microsoft.com/office/drawing/2014/main" id="{1E1C4DF3-0CAC-227A-4090-DE9BC4AC60E1}"/>
              </a:ext>
            </a:extLst>
          </p:cNvPr>
          <p:cNvSpPr/>
          <p:nvPr/>
        </p:nvSpPr>
        <p:spPr>
          <a:xfrm>
            <a:off x="216813" y="3332395"/>
            <a:ext cx="230007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Order Items</a:t>
            </a:r>
            <a:endParaRPr lang="en-US" sz="1700" b="1" dirty="0"/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CED0C0E4-E9FC-244C-5E7E-E20D2EF832F2}"/>
              </a:ext>
            </a:extLst>
          </p:cNvPr>
          <p:cNvSpPr/>
          <p:nvPr/>
        </p:nvSpPr>
        <p:spPr>
          <a:xfrm>
            <a:off x="3495080" y="3332395"/>
            <a:ext cx="1766030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112,650</a:t>
            </a:r>
            <a:endParaRPr lang="en-US" sz="1700" b="1" dirty="0"/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0013A9C9-1652-B2C8-A79D-402956A36AC6}"/>
              </a:ext>
            </a:extLst>
          </p:cNvPr>
          <p:cNvSpPr/>
          <p:nvPr/>
        </p:nvSpPr>
        <p:spPr>
          <a:xfrm>
            <a:off x="6114573" y="3332395"/>
            <a:ext cx="548543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order_id, product_id, seller_id, price</a:t>
            </a:r>
            <a:endParaRPr lang="en-US" sz="1700" b="1" dirty="0"/>
          </a:p>
        </p:txBody>
      </p:sp>
      <p:sp>
        <p:nvSpPr>
          <p:cNvPr id="21" name="Shape 19">
            <a:extLst>
              <a:ext uri="{FF2B5EF4-FFF2-40B4-BE49-F238E27FC236}">
                <a16:creationId xmlns:a16="http://schemas.microsoft.com/office/drawing/2014/main" id="{0328A032-2D71-700B-7D21-08706B95019E}"/>
              </a:ext>
            </a:extLst>
          </p:cNvPr>
          <p:cNvSpPr/>
          <p:nvPr/>
        </p:nvSpPr>
        <p:spPr>
          <a:xfrm>
            <a:off x="0" y="3816861"/>
            <a:ext cx="10617994" cy="68689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E46F5A7D-BDB6-7A3B-5FC1-2EE5D48F5D6E}"/>
              </a:ext>
            </a:extLst>
          </p:cNvPr>
          <p:cNvSpPr/>
          <p:nvPr/>
        </p:nvSpPr>
        <p:spPr>
          <a:xfrm>
            <a:off x="216813" y="3954497"/>
            <a:ext cx="230007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Payments</a:t>
            </a:r>
            <a:endParaRPr lang="en-US" sz="1700" b="1" dirty="0"/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9D861805-5ADA-A667-C2D5-C46771F9484F}"/>
              </a:ext>
            </a:extLst>
          </p:cNvPr>
          <p:cNvSpPr/>
          <p:nvPr/>
        </p:nvSpPr>
        <p:spPr>
          <a:xfrm>
            <a:off x="3495080" y="3954497"/>
            <a:ext cx="1766030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103,886</a:t>
            </a:r>
            <a:endParaRPr lang="en-US" sz="1700" b="1" dirty="0"/>
          </a:p>
        </p:txBody>
      </p:sp>
      <p:sp>
        <p:nvSpPr>
          <p:cNvPr id="24" name="Text 22">
            <a:extLst>
              <a:ext uri="{FF2B5EF4-FFF2-40B4-BE49-F238E27FC236}">
                <a16:creationId xmlns:a16="http://schemas.microsoft.com/office/drawing/2014/main" id="{9EC21C72-FD16-33FD-F987-24E4BCBD9BFD}"/>
              </a:ext>
            </a:extLst>
          </p:cNvPr>
          <p:cNvSpPr/>
          <p:nvPr/>
        </p:nvSpPr>
        <p:spPr>
          <a:xfrm>
            <a:off x="6114573" y="3954497"/>
            <a:ext cx="548543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order_id, payment_type, installments, value</a:t>
            </a:r>
            <a:endParaRPr lang="en-US" sz="1700" b="1" dirty="0"/>
          </a:p>
        </p:txBody>
      </p:sp>
      <p:sp>
        <p:nvSpPr>
          <p:cNvPr id="25" name="Shape 23">
            <a:extLst>
              <a:ext uri="{FF2B5EF4-FFF2-40B4-BE49-F238E27FC236}">
                <a16:creationId xmlns:a16="http://schemas.microsoft.com/office/drawing/2014/main" id="{F65F6F14-09CD-6C3E-5AE6-3A598F91B355}"/>
              </a:ext>
            </a:extLst>
          </p:cNvPr>
          <p:cNvSpPr/>
          <p:nvPr/>
        </p:nvSpPr>
        <p:spPr>
          <a:xfrm>
            <a:off x="0" y="4438962"/>
            <a:ext cx="10617994" cy="68689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>
            <a:extLst>
              <a:ext uri="{FF2B5EF4-FFF2-40B4-BE49-F238E27FC236}">
                <a16:creationId xmlns:a16="http://schemas.microsoft.com/office/drawing/2014/main" id="{58095B38-769F-BFEF-3D65-F168674128D4}"/>
              </a:ext>
            </a:extLst>
          </p:cNvPr>
          <p:cNvSpPr/>
          <p:nvPr/>
        </p:nvSpPr>
        <p:spPr>
          <a:xfrm>
            <a:off x="216813" y="4576598"/>
            <a:ext cx="230007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Sellers</a:t>
            </a:r>
            <a:endParaRPr lang="en-US" sz="1700" b="1" dirty="0"/>
          </a:p>
        </p:txBody>
      </p:sp>
      <p:sp>
        <p:nvSpPr>
          <p:cNvPr id="27" name="Text 25">
            <a:extLst>
              <a:ext uri="{FF2B5EF4-FFF2-40B4-BE49-F238E27FC236}">
                <a16:creationId xmlns:a16="http://schemas.microsoft.com/office/drawing/2014/main" id="{9B32FC0B-B45C-9DE9-B073-22222A71C47F}"/>
              </a:ext>
            </a:extLst>
          </p:cNvPr>
          <p:cNvSpPr/>
          <p:nvPr/>
        </p:nvSpPr>
        <p:spPr>
          <a:xfrm>
            <a:off x="3495080" y="4576598"/>
            <a:ext cx="1766030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3,095</a:t>
            </a:r>
            <a:endParaRPr lang="en-US" sz="1700" b="1" dirty="0"/>
          </a:p>
        </p:txBody>
      </p:sp>
      <p:sp>
        <p:nvSpPr>
          <p:cNvPr id="28" name="Text 26">
            <a:extLst>
              <a:ext uri="{FF2B5EF4-FFF2-40B4-BE49-F238E27FC236}">
                <a16:creationId xmlns:a16="http://schemas.microsoft.com/office/drawing/2014/main" id="{9E95A734-ABA6-793F-4126-E142BA285D17}"/>
              </a:ext>
            </a:extLst>
          </p:cNvPr>
          <p:cNvSpPr/>
          <p:nvPr/>
        </p:nvSpPr>
        <p:spPr>
          <a:xfrm>
            <a:off x="6114573" y="4576598"/>
            <a:ext cx="548543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seller_id, city, state</a:t>
            </a:r>
            <a:endParaRPr lang="en-US" sz="1700" b="1" dirty="0"/>
          </a:p>
        </p:txBody>
      </p:sp>
      <p:sp>
        <p:nvSpPr>
          <p:cNvPr id="29" name="Shape 27">
            <a:extLst>
              <a:ext uri="{FF2B5EF4-FFF2-40B4-BE49-F238E27FC236}">
                <a16:creationId xmlns:a16="http://schemas.microsoft.com/office/drawing/2014/main" id="{7C46C9AB-C350-D54D-3E3C-2DD04A466FD1}"/>
              </a:ext>
            </a:extLst>
          </p:cNvPr>
          <p:cNvSpPr/>
          <p:nvPr/>
        </p:nvSpPr>
        <p:spPr>
          <a:xfrm>
            <a:off x="0" y="5061064"/>
            <a:ext cx="10617994" cy="68689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>
            <a:extLst>
              <a:ext uri="{FF2B5EF4-FFF2-40B4-BE49-F238E27FC236}">
                <a16:creationId xmlns:a16="http://schemas.microsoft.com/office/drawing/2014/main" id="{06B30C4D-4D85-714B-5EE2-609F11C19128}"/>
              </a:ext>
            </a:extLst>
          </p:cNvPr>
          <p:cNvSpPr/>
          <p:nvPr/>
        </p:nvSpPr>
        <p:spPr>
          <a:xfrm>
            <a:off x="216813" y="5198700"/>
            <a:ext cx="230007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Products</a:t>
            </a:r>
            <a:endParaRPr lang="en-US" sz="1700" b="1" dirty="0"/>
          </a:p>
        </p:txBody>
      </p:sp>
      <p:sp>
        <p:nvSpPr>
          <p:cNvPr id="31" name="Text 29">
            <a:extLst>
              <a:ext uri="{FF2B5EF4-FFF2-40B4-BE49-F238E27FC236}">
                <a16:creationId xmlns:a16="http://schemas.microsoft.com/office/drawing/2014/main" id="{5F5E13F8-A13C-7520-66AD-7E891D86C9EA}"/>
              </a:ext>
            </a:extLst>
          </p:cNvPr>
          <p:cNvSpPr/>
          <p:nvPr/>
        </p:nvSpPr>
        <p:spPr>
          <a:xfrm>
            <a:off x="3495080" y="5198700"/>
            <a:ext cx="1766030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32,951</a:t>
            </a:r>
            <a:endParaRPr lang="en-US" sz="1700" b="1" dirty="0"/>
          </a:p>
        </p:txBody>
      </p:sp>
      <p:sp>
        <p:nvSpPr>
          <p:cNvPr id="32" name="Text 30">
            <a:extLst>
              <a:ext uri="{FF2B5EF4-FFF2-40B4-BE49-F238E27FC236}">
                <a16:creationId xmlns:a16="http://schemas.microsoft.com/office/drawing/2014/main" id="{0CD1F966-D249-021E-81E2-D30ED5787728}"/>
              </a:ext>
            </a:extLst>
          </p:cNvPr>
          <p:cNvSpPr/>
          <p:nvPr/>
        </p:nvSpPr>
        <p:spPr>
          <a:xfrm>
            <a:off x="6114573" y="5198700"/>
            <a:ext cx="548543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product_id, category, price</a:t>
            </a:r>
            <a:endParaRPr lang="en-US" sz="1700" b="1" dirty="0"/>
          </a:p>
        </p:txBody>
      </p:sp>
      <p:sp>
        <p:nvSpPr>
          <p:cNvPr id="33" name="Shape 31">
            <a:extLst>
              <a:ext uri="{FF2B5EF4-FFF2-40B4-BE49-F238E27FC236}">
                <a16:creationId xmlns:a16="http://schemas.microsoft.com/office/drawing/2014/main" id="{076E10CD-6B2D-CDC6-58D5-0D1FCF9C0B07}"/>
              </a:ext>
            </a:extLst>
          </p:cNvPr>
          <p:cNvSpPr/>
          <p:nvPr/>
        </p:nvSpPr>
        <p:spPr>
          <a:xfrm>
            <a:off x="0" y="5683165"/>
            <a:ext cx="10617994" cy="68689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4" name="Text 32">
            <a:extLst>
              <a:ext uri="{FF2B5EF4-FFF2-40B4-BE49-F238E27FC236}">
                <a16:creationId xmlns:a16="http://schemas.microsoft.com/office/drawing/2014/main" id="{92BD3762-8DA2-9142-FD00-98FD2B16DBB1}"/>
              </a:ext>
            </a:extLst>
          </p:cNvPr>
          <p:cNvSpPr/>
          <p:nvPr/>
        </p:nvSpPr>
        <p:spPr>
          <a:xfrm>
            <a:off x="216813" y="5820801"/>
            <a:ext cx="230007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Geolocation</a:t>
            </a:r>
            <a:endParaRPr lang="en-US" sz="1700" b="1" dirty="0"/>
          </a:p>
        </p:txBody>
      </p:sp>
      <p:sp>
        <p:nvSpPr>
          <p:cNvPr id="35" name="Text 33">
            <a:extLst>
              <a:ext uri="{FF2B5EF4-FFF2-40B4-BE49-F238E27FC236}">
                <a16:creationId xmlns:a16="http://schemas.microsoft.com/office/drawing/2014/main" id="{AAC10D75-9BED-BEED-43CB-60AC7A0C8E45}"/>
              </a:ext>
            </a:extLst>
          </p:cNvPr>
          <p:cNvSpPr/>
          <p:nvPr/>
        </p:nvSpPr>
        <p:spPr>
          <a:xfrm>
            <a:off x="3495080" y="5820801"/>
            <a:ext cx="1766030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1,000,163</a:t>
            </a:r>
            <a:endParaRPr lang="en-US" sz="1700" b="1" dirty="0"/>
          </a:p>
        </p:txBody>
      </p:sp>
      <p:sp>
        <p:nvSpPr>
          <p:cNvPr id="36" name="Text 34">
            <a:extLst>
              <a:ext uri="{FF2B5EF4-FFF2-40B4-BE49-F238E27FC236}">
                <a16:creationId xmlns:a16="http://schemas.microsoft.com/office/drawing/2014/main" id="{5E1A5A02-8B2D-5B88-B682-D08A9503A08D}"/>
              </a:ext>
            </a:extLst>
          </p:cNvPr>
          <p:cNvSpPr/>
          <p:nvPr/>
        </p:nvSpPr>
        <p:spPr>
          <a:xfrm>
            <a:off x="6114573" y="5820801"/>
            <a:ext cx="5485436" cy="382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zip_code, lat, lng, city, state</a:t>
            </a:r>
            <a:endParaRPr lang="en-US" sz="1700" b="1" dirty="0"/>
          </a:p>
        </p:txBody>
      </p:sp>
    </p:spTree>
    <p:extLst>
      <p:ext uri="{BB962C8B-B14F-4D97-AF65-F5344CB8AC3E}">
        <p14:creationId xmlns:p14="http://schemas.microsoft.com/office/powerpoint/2010/main" val="3767043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E6E0048-E3A5-59A5-B5B0-FD91122397B2}"/>
              </a:ext>
            </a:extLst>
          </p:cNvPr>
          <p:cNvSpPr/>
          <p:nvPr/>
        </p:nvSpPr>
        <p:spPr>
          <a:xfrm>
            <a:off x="3044297" y="15656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Basic Insights</a:t>
            </a:r>
            <a:endParaRPr lang="en-US" sz="320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1F707798-A07D-7224-21A2-F885FA42EBB4}"/>
              </a:ext>
            </a:extLst>
          </p:cNvPr>
          <p:cNvSpPr/>
          <p:nvPr/>
        </p:nvSpPr>
        <p:spPr>
          <a:xfrm>
            <a:off x="2101382" y="1092160"/>
            <a:ext cx="3664744" cy="3491032"/>
          </a:xfrm>
          <a:prstGeom prst="roundRect">
            <a:avLst>
              <a:gd name="adj" fmla="val 26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E9BBFF0-3B7C-5171-8A3E-C60BBAED8112}"/>
              </a:ext>
            </a:extLst>
          </p:cNvPr>
          <p:cNvSpPr/>
          <p:nvPr/>
        </p:nvSpPr>
        <p:spPr>
          <a:xfrm>
            <a:off x="2335816" y="1326594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Customer Distribution</a:t>
            </a:r>
            <a:endParaRPr lang="en-US" sz="22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1CC60D50-51C6-E4F2-FAEF-FFC9FF6D8EEA}"/>
              </a:ext>
            </a:extLst>
          </p:cNvPr>
          <p:cNvSpPr/>
          <p:nvPr/>
        </p:nvSpPr>
        <p:spPr>
          <a:xfrm>
            <a:off x="2335816" y="2171342"/>
            <a:ext cx="319587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Analysis reveals customers spread across numerous unique cities throughout India, indicating widespread market penetration and diverse geographical reach.</a:t>
            </a:r>
            <a:endParaRPr lang="en-US" sz="1750" dirty="0"/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E8D55F38-0239-51C2-B820-558512144CDE}"/>
              </a:ext>
            </a:extLst>
          </p:cNvPr>
          <p:cNvSpPr/>
          <p:nvPr/>
        </p:nvSpPr>
        <p:spPr>
          <a:xfrm>
            <a:off x="5992940" y="1092160"/>
            <a:ext cx="3664863" cy="3491032"/>
          </a:xfrm>
          <a:prstGeom prst="roundRect">
            <a:avLst>
              <a:gd name="adj" fmla="val 26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A3DDCB63-ADF6-8A78-6CA9-41D356644C05}"/>
              </a:ext>
            </a:extLst>
          </p:cNvPr>
          <p:cNvSpPr/>
          <p:nvPr/>
        </p:nvSpPr>
        <p:spPr>
          <a:xfrm>
            <a:off x="6227374" y="1326594"/>
            <a:ext cx="28909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2017 Order Volume</a:t>
            </a:r>
            <a:endParaRPr lang="en-US" sz="22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2290ABC5-64DF-0879-58B1-2CF71CAD60F3}"/>
              </a:ext>
            </a:extLst>
          </p:cNvPr>
          <p:cNvSpPr/>
          <p:nvPr/>
        </p:nvSpPr>
        <p:spPr>
          <a:xfrm>
            <a:off x="6227374" y="1817012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 robust </a:t>
            </a: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615,580 orders</a:t>
            </a: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were processed in 2017, demonstrating strong platform engagement and sustained customer activity throughout the year.</a:t>
            </a:r>
            <a:endParaRPr lang="en-US" sz="175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8C8E9CDC-182C-BE07-93CC-FE0D5615D31B}"/>
              </a:ext>
            </a:extLst>
          </p:cNvPr>
          <p:cNvSpPr/>
          <p:nvPr/>
        </p:nvSpPr>
        <p:spPr>
          <a:xfrm>
            <a:off x="2101382" y="4810006"/>
            <a:ext cx="7556421" cy="2047994"/>
          </a:xfrm>
          <a:prstGeom prst="roundRect">
            <a:avLst>
              <a:gd name="adj" fmla="val 446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86BE131A-85F8-FCBC-EE2E-E5E06D08B9ED}"/>
              </a:ext>
            </a:extLst>
          </p:cNvPr>
          <p:cNvSpPr/>
          <p:nvPr/>
        </p:nvSpPr>
        <p:spPr>
          <a:xfrm>
            <a:off x="2335816" y="5044440"/>
            <a:ext cx="29859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Payment Flexibility</a:t>
            </a:r>
            <a:endParaRPr lang="en-US" sz="220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A1118F04-5823-2875-E895-16CD2F0AAB3E}"/>
              </a:ext>
            </a:extLst>
          </p:cNvPr>
          <p:cNvSpPr/>
          <p:nvPr/>
        </p:nvSpPr>
        <p:spPr>
          <a:xfrm>
            <a:off x="2335816" y="5534858"/>
            <a:ext cx="70875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Significant portion of customers opted for installment-based payments, reflecting the importance of flexible payment options in driving conversions.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478292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E066298-5959-1E3A-B4BA-754C196091A7}"/>
              </a:ext>
            </a:extLst>
          </p:cNvPr>
          <p:cNvSpPr/>
          <p:nvPr/>
        </p:nvSpPr>
        <p:spPr>
          <a:xfrm>
            <a:off x="168211" y="147876"/>
            <a:ext cx="9241988" cy="672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Category Performance Analysis</a:t>
            </a:r>
            <a:endParaRPr lang="en-US" sz="32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585CCC4D-C4BA-9C77-C01A-67C9299D1908}"/>
              </a:ext>
            </a:extLst>
          </p:cNvPr>
          <p:cNvSpPr/>
          <p:nvPr/>
        </p:nvSpPr>
        <p:spPr>
          <a:xfrm>
            <a:off x="232219" y="820579"/>
            <a:ext cx="7664053" cy="1377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Our analysis of sales distribution across product categories reveals distinct patterns in customer preferences and revenue generation. Understanding these trends enables strategic inventory management and targeted marketing initiatives.</a:t>
            </a:r>
            <a:endParaRPr lang="en-US" sz="16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96B58FF-EB3F-90B5-1F9B-7EBBD4F4E8E2}"/>
              </a:ext>
            </a:extLst>
          </p:cNvPr>
          <p:cNvSpPr/>
          <p:nvPr/>
        </p:nvSpPr>
        <p:spPr>
          <a:xfrm>
            <a:off x="232219" y="2391609"/>
            <a:ext cx="7664053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Key findings:</a:t>
            </a:r>
            <a:endParaRPr lang="en-US" sz="16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75083A25-65C2-CEEA-968E-39665FD8C38E}"/>
              </a:ext>
            </a:extLst>
          </p:cNvPr>
          <p:cNvSpPr/>
          <p:nvPr/>
        </p:nvSpPr>
        <p:spPr>
          <a:xfrm>
            <a:off x="232219" y="2929652"/>
            <a:ext cx="7664053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Top-performing categories drive majority of revenue</a:t>
            </a:r>
            <a:endParaRPr lang="en-US" sz="165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EC82FEFB-D28F-09A7-0714-98C100F197AA}"/>
              </a:ext>
            </a:extLst>
          </p:cNvPr>
          <p:cNvSpPr/>
          <p:nvPr/>
        </p:nvSpPr>
        <p:spPr>
          <a:xfrm>
            <a:off x="232219" y="3349228"/>
            <a:ext cx="7664053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Customer preferences vary significantly by state</a:t>
            </a:r>
            <a:endParaRPr lang="en-US" sz="16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0F6545C6-2D0D-9A37-E3B8-35E60E96ED94}"/>
              </a:ext>
            </a:extLst>
          </p:cNvPr>
          <p:cNvSpPr/>
          <p:nvPr/>
        </p:nvSpPr>
        <p:spPr>
          <a:xfrm>
            <a:off x="232219" y="3768805"/>
            <a:ext cx="7664053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Seasonal trends influence category performance</a:t>
            </a:r>
            <a:endParaRPr lang="en-US" sz="16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1CF7DA0E-D775-6ADA-3727-6A500F9AC0F6}"/>
              </a:ext>
            </a:extLst>
          </p:cNvPr>
          <p:cNvSpPr/>
          <p:nvPr/>
        </p:nvSpPr>
        <p:spPr>
          <a:xfrm>
            <a:off x="232219" y="4413766"/>
            <a:ext cx="11959781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Horizontal bar charts visualising total sales per category and customer distribution per state provide actionable insights for business strategy.</a:t>
            </a:r>
            <a:endParaRPr lang="en-US" sz="1650" dirty="0"/>
          </a:p>
        </p:txBody>
      </p:sp>
    </p:spTree>
    <p:extLst>
      <p:ext uri="{BB962C8B-B14F-4D97-AF65-F5344CB8AC3E}">
        <p14:creationId xmlns:p14="http://schemas.microsoft.com/office/powerpoint/2010/main" val="3384750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4CEAC91-B26F-6942-F7A6-BC2F1797CDF7}"/>
              </a:ext>
            </a:extLst>
          </p:cNvPr>
          <p:cNvSpPr/>
          <p:nvPr/>
        </p:nvSpPr>
        <p:spPr>
          <a:xfrm>
            <a:off x="184404" y="205731"/>
            <a:ext cx="11823192" cy="1028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2018 Monthly Trends &amp; Customer Behaviour</a:t>
            </a:r>
            <a:endParaRPr lang="en-US" sz="32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C665FE3A-2140-D9DA-C5AB-232E9DAF5458}"/>
              </a:ext>
            </a:extLst>
          </p:cNvPr>
          <p:cNvSpPr/>
          <p:nvPr/>
        </p:nvSpPr>
        <p:spPr>
          <a:xfrm>
            <a:off x="301752" y="947966"/>
            <a:ext cx="243417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25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3142E650-78AB-BD86-43B0-B15C5417F2D2}"/>
              </a:ext>
            </a:extLst>
          </p:cNvPr>
          <p:cNvSpPr/>
          <p:nvPr/>
        </p:nvSpPr>
        <p:spPr>
          <a:xfrm>
            <a:off x="301752" y="1204665"/>
            <a:ext cx="11823192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7D7069C-8918-98F0-040C-740106C259B9}"/>
              </a:ext>
            </a:extLst>
          </p:cNvPr>
          <p:cNvSpPr/>
          <p:nvPr/>
        </p:nvSpPr>
        <p:spPr>
          <a:xfrm>
            <a:off x="301752" y="1332657"/>
            <a:ext cx="3898910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Monthly Order Patterns</a:t>
            </a:r>
            <a:endParaRPr lang="en-US" sz="16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F1BCFAB4-8A67-21A1-F20E-A552B3234EBC}"/>
              </a:ext>
            </a:extLst>
          </p:cNvPr>
          <p:cNvSpPr/>
          <p:nvPr/>
        </p:nvSpPr>
        <p:spPr>
          <a:xfrm>
            <a:off x="301752" y="1688535"/>
            <a:ext cx="11823192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Order volume fluctuations throughout 2018 reveal seasonal trends and peak shopping periods, essential for inventory planning and resource allocation.</a:t>
            </a:r>
            <a:endParaRPr lang="en-US" sz="12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ABF65BDF-3C37-FBE1-1DAA-E9E3A96F87FD}"/>
              </a:ext>
            </a:extLst>
          </p:cNvPr>
          <p:cNvSpPr/>
          <p:nvPr/>
        </p:nvSpPr>
        <p:spPr>
          <a:xfrm>
            <a:off x="301752" y="2412434"/>
            <a:ext cx="243417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250" dirty="0"/>
          </a:p>
        </p:txBody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D689E045-239C-33BE-C379-07E619084227}"/>
              </a:ext>
            </a:extLst>
          </p:cNvPr>
          <p:cNvSpPr/>
          <p:nvPr/>
        </p:nvSpPr>
        <p:spPr>
          <a:xfrm>
            <a:off x="301752" y="2669133"/>
            <a:ext cx="11823192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87336530-2121-2E88-CAD9-A3B418937812}"/>
              </a:ext>
            </a:extLst>
          </p:cNvPr>
          <p:cNvSpPr/>
          <p:nvPr/>
        </p:nvSpPr>
        <p:spPr>
          <a:xfrm>
            <a:off x="301752" y="2797125"/>
            <a:ext cx="3123389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City-Level Analysis</a:t>
            </a:r>
            <a:endParaRPr lang="en-US" sz="160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6CF0773A-7D76-FA7D-8D49-263A0A2BEB1C}"/>
              </a:ext>
            </a:extLst>
          </p:cNvPr>
          <p:cNvSpPr/>
          <p:nvPr/>
        </p:nvSpPr>
        <p:spPr>
          <a:xfrm>
            <a:off x="301752" y="3153003"/>
            <a:ext cx="11823192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Top 20 cities by average products per order showcase metropolitan areas driving higher basket values and premium purchasing behaviour.</a:t>
            </a:r>
            <a:endParaRPr lang="en-US" sz="125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9F512CD5-393B-000A-D31A-BDAC01CD2DCF}"/>
              </a:ext>
            </a:extLst>
          </p:cNvPr>
          <p:cNvSpPr/>
          <p:nvPr/>
        </p:nvSpPr>
        <p:spPr>
          <a:xfrm>
            <a:off x="301752" y="3668067"/>
            <a:ext cx="243417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250" dirty="0"/>
          </a:p>
        </p:txBody>
      </p:sp>
      <p:sp>
        <p:nvSpPr>
          <p:cNvPr id="12" name="Shape 10">
            <a:extLst>
              <a:ext uri="{FF2B5EF4-FFF2-40B4-BE49-F238E27FC236}">
                <a16:creationId xmlns:a16="http://schemas.microsoft.com/office/drawing/2014/main" id="{430FF912-6CDD-D564-F7F1-2A2F1F48ED3E}"/>
              </a:ext>
            </a:extLst>
          </p:cNvPr>
          <p:cNvSpPr/>
          <p:nvPr/>
        </p:nvSpPr>
        <p:spPr>
          <a:xfrm>
            <a:off x="301752" y="3924766"/>
            <a:ext cx="11823192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B1CB75F0-DE05-59F1-0156-E386A361D6F4}"/>
              </a:ext>
            </a:extLst>
          </p:cNvPr>
          <p:cNvSpPr/>
          <p:nvPr/>
        </p:nvSpPr>
        <p:spPr>
          <a:xfrm>
            <a:off x="301752" y="4052758"/>
            <a:ext cx="3512118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Revenue Distribution</a:t>
            </a:r>
            <a:endParaRPr lang="en-US" sz="1600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51233FD2-B538-CE23-788A-B4E829B49B4B}"/>
              </a:ext>
            </a:extLst>
          </p:cNvPr>
          <p:cNvSpPr/>
          <p:nvPr/>
        </p:nvSpPr>
        <p:spPr>
          <a:xfrm>
            <a:off x="301752" y="4408636"/>
            <a:ext cx="11823192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Percentage revenue contribution by product category highlights strategic focus areas for marketing investment and supplier partnerships.</a:t>
            </a:r>
            <a:endParaRPr lang="en-US" sz="1250" dirty="0"/>
          </a:p>
        </p:txBody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BB5AEC02-2697-4AF1-D9D6-AD7C56B6E709}"/>
              </a:ext>
            </a:extLst>
          </p:cNvPr>
          <p:cNvSpPr/>
          <p:nvPr/>
        </p:nvSpPr>
        <p:spPr>
          <a:xfrm>
            <a:off x="301752" y="4929973"/>
            <a:ext cx="243417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250" dirty="0"/>
          </a:p>
        </p:txBody>
      </p:sp>
      <p:sp>
        <p:nvSpPr>
          <p:cNvPr id="16" name="Shape 14">
            <a:extLst>
              <a:ext uri="{FF2B5EF4-FFF2-40B4-BE49-F238E27FC236}">
                <a16:creationId xmlns:a16="http://schemas.microsoft.com/office/drawing/2014/main" id="{80C9F7D3-7633-2126-A75A-E6C6282CE80F}"/>
              </a:ext>
            </a:extLst>
          </p:cNvPr>
          <p:cNvSpPr/>
          <p:nvPr/>
        </p:nvSpPr>
        <p:spPr>
          <a:xfrm>
            <a:off x="301752" y="5186671"/>
            <a:ext cx="11823192" cy="2286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8DD53703-B72F-4E37-7EE0-E427686D7192}"/>
              </a:ext>
            </a:extLst>
          </p:cNvPr>
          <p:cNvSpPr/>
          <p:nvPr/>
        </p:nvSpPr>
        <p:spPr>
          <a:xfrm>
            <a:off x="301752" y="5314664"/>
            <a:ext cx="3042897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Price Sensitivity</a:t>
            </a:r>
            <a:endParaRPr lang="en-US" sz="1600" dirty="0"/>
          </a:p>
        </p:txBody>
      </p:sp>
      <p:sp>
        <p:nvSpPr>
          <p:cNvPr id="18" name="Text 16">
            <a:extLst>
              <a:ext uri="{FF2B5EF4-FFF2-40B4-BE49-F238E27FC236}">
                <a16:creationId xmlns:a16="http://schemas.microsoft.com/office/drawing/2014/main" id="{C212F911-CED8-5C92-ACFD-D780B9A3A77A}"/>
              </a:ext>
            </a:extLst>
          </p:cNvPr>
          <p:cNvSpPr/>
          <p:nvPr/>
        </p:nvSpPr>
        <p:spPr>
          <a:xfrm>
            <a:off x="301752" y="5670541"/>
            <a:ext cx="11823192" cy="526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Scatter plot analysis of price versus purchase frequency reveals optimal pricing strategies and customer value perception patterns.</a:t>
            </a:r>
            <a:endParaRPr lang="en-US" sz="1250" dirty="0"/>
          </a:p>
        </p:txBody>
      </p:sp>
    </p:spTree>
    <p:extLst>
      <p:ext uri="{BB962C8B-B14F-4D97-AF65-F5344CB8AC3E}">
        <p14:creationId xmlns:p14="http://schemas.microsoft.com/office/powerpoint/2010/main" val="168397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81FA1FF-B92F-E5E0-BF59-A96F2F3F7789}"/>
              </a:ext>
            </a:extLst>
          </p:cNvPr>
          <p:cNvSpPr/>
          <p:nvPr/>
        </p:nvSpPr>
        <p:spPr>
          <a:xfrm>
            <a:off x="2228135" y="196239"/>
            <a:ext cx="7537728" cy="563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3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Advanced Analytics Deep Dive</a:t>
            </a:r>
            <a:endParaRPr lang="en-US" sz="32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A02A443C-4D68-69A4-74B5-A1B6DF645AF6}"/>
              </a:ext>
            </a:extLst>
          </p:cNvPr>
          <p:cNvSpPr/>
          <p:nvPr/>
        </p:nvSpPr>
        <p:spPr>
          <a:xfrm>
            <a:off x="2327136" y="1031819"/>
            <a:ext cx="7880985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Sophisticated analytical techniques reveal patterns beyond surface-level metrics, providing strategic foresight for business growth.</a:t>
            </a:r>
            <a:endParaRPr lang="en-US" sz="140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58B56C8C-719C-EAC9-6897-89B913516A65}"/>
              </a:ext>
            </a:extLst>
          </p:cNvPr>
          <p:cNvSpPr/>
          <p:nvPr/>
        </p:nvSpPr>
        <p:spPr>
          <a:xfrm>
            <a:off x="2327136" y="2082546"/>
            <a:ext cx="3850243" cy="2487335"/>
          </a:xfrm>
          <a:prstGeom prst="roundRect">
            <a:avLst>
              <a:gd name="adj" fmla="val 4411"/>
            </a:avLst>
          </a:prstGeom>
          <a:solidFill>
            <a:srgbClr val="F8ECE4"/>
          </a:solidFill>
          <a:ln/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C774C9BE-51AE-FAC5-1A78-538D60E952C1}"/>
              </a:ext>
            </a:extLst>
          </p:cNvPr>
          <p:cNvSpPr/>
          <p:nvPr/>
        </p:nvSpPr>
        <p:spPr>
          <a:xfrm>
            <a:off x="2327136" y="2059686"/>
            <a:ext cx="3850243" cy="91440"/>
          </a:xfrm>
          <a:prstGeom prst="roundRect">
            <a:avLst>
              <a:gd name="adj" fmla="val 10000"/>
            </a:avLst>
          </a:prstGeom>
          <a:solidFill>
            <a:srgbClr val="151617"/>
          </a:solidFill>
          <a:ln/>
        </p:spPr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FD92FBB3-0322-28F6-BEEB-C22B371E4C0A}"/>
              </a:ext>
            </a:extLst>
          </p:cNvPr>
          <p:cNvSpPr/>
          <p:nvPr/>
        </p:nvSpPr>
        <p:spPr>
          <a:xfrm>
            <a:off x="3981628" y="1811917"/>
            <a:ext cx="541258" cy="541258"/>
          </a:xfrm>
          <a:prstGeom prst="roundRect">
            <a:avLst>
              <a:gd name="adj" fmla="val 168940"/>
            </a:avLst>
          </a:prstGeom>
          <a:solidFill>
            <a:srgbClr val="151617"/>
          </a:solidFill>
          <a:ln/>
        </p:spPr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966F3210-A3CF-2C0A-8A0B-48324454EA12}"/>
              </a:ext>
            </a:extLst>
          </p:cNvPr>
          <p:cNvSpPr/>
          <p:nvPr/>
        </p:nvSpPr>
        <p:spPr>
          <a:xfrm>
            <a:off x="4144029" y="1947172"/>
            <a:ext cx="216456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17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2DF33B17-0003-8F65-67A3-210F7B5B8482}"/>
              </a:ext>
            </a:extLst>
          </p:cNvPr>
          <p:cNvSpPr/>
          <p:nvPr/>
        </p:nvSpPr>
        <p:spPr>
          <a:xfrm>
            <a:off x="2530375" y="2533555"/>
            <a:ext cx="3259812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Customer Value Trajectory</a:t>
            </a:r>
            <a:endParaRPr lang="en-US" sz="175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DAA43FCB-4AAF-9772-D860-8D9C0EF3D40A}"/>
              </a:ext>
            </a:extLst>
          </p:cNvPr>
          <p:cNvSpPr/>
          <p:nvPr/>
        </p:nvSpPr>
        <p:spPr>
          <a:xfrm>
            <a:off x="2530375" y="2923604"/>
            <a:ext cx="3443764" cy="1443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Moving average analysis of order values across sample customers demonstrates purchasing evolution over time, identifying high-value customer segments and growth opportunities.</a:t>
            </a:r>
            <a:endParaRPr lang="en-US" sz="1400" dirty="0"/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043E73F4-1C9B-A9C7-15D4-6239E2361C16}"/>
              </a:ext>
            </a:extLst>
          </p:cNvPr>
          <p:cNvSpPr/>
          <p:nvPr/>
        </p:nvSpPr>
        <p:spPr>
          <a:xfrm>
            <a:off x="6357758" y="2082546"/>
            <a:ext cx="3850362" cy="2487335"/>
          </a:xfrm>
          <a:prstGeom prst="roundRect">
            <a:avLst>
              <a:gd name="adj" fmla="val 4411"/>
            </a:avLst>
          </a:prstGeom>
          <a:solidFill>
            <a:srgbClr val="F8ECE4"/>
          </a:solidFill>
          <a:ln/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0E131C84-4561-0C38-91DD-2DDD7644B8FE}"/>
              </a:ext>
            </a:extLst>
          </p:cNvPr>
          <p:cNvSpPr/>
          <p:nvPr/>
        </p:nvSpPr>
        <p:spPr>
          <a:xfrm>
            <a:off x="6357758" y="2059686"/>
            <a:ext cx="3850362" cy="91440"/>
          </a:xfrm>
          <a:prstGeom prst="roundRect">
            <a:avLst>
              <a:gd name="adj" fmla="val 10000"/>
            </a:avLst>
          </a:prstGeom>
          <a:solidFill>
            <a:srgbClr val="151617"/>
          </a:solidFill>
          <a:ln/>
        </p:spPr>
      </p:sp>
      <p:sp>
        <p:nvSpPr>
          <p:cNvPr id="12" name="Shape 10">
            <a:extLst>
              <a:ext uri="{FF2B5EF4-FFF2-40B4-BE49-F238E27FC236}">
                <a16:creationId xmlns:a16="http://schemas.microsoft.com/office/drawing/2014/main" id="{E5A783E9-0E7A-EFF7-813D-4581A04105A5}"/>
              </a:ext>
            </a:extLst>
          </p:cNvPr>
          <p:cNvSpPr/>
          <p:nvPr/>
        </p:nvSpPr>
        <p:spPr>
          <a:xfrm>
            <a:off x="8012251" y="1811917"/>
            <a:ext cx="541258" cy="541258"/>
          </a:xfrm>
          <a:prstGeom prst="roundRect">
            <a:avLst>
              <a:gd name="adj" fmla="val 168940"/>
            </a:avLst>
          </a:prstGeom>
          <a:solidFill>
            <a:srgbClr val="151617"/>
          </a:solidFill>
          <a:ln/>
        </p:spPr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AF387379-792E-1260-E602-4064FC8BC6DE}"/>
              </a:ext>
            </a:extLst>
          </p:cNvPr>
          <p:cNvSpPr/>
          <p:nvPr/>
        </p:nvSpPr>
        <p:spPr>
          <a:xfrm>
            <a:off x="8174652" y="1947172"/>
            <a:ext cx="216456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1700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0C72D861-3BF2-487D-F471-684C5FA5043B}"/>
              </a:ext>
            </a:extLst>
          </p:cNvPr>
          <p:cNvSpPr/>
          <p:nvPr/>
        </p:nvSpPr>
        <p:spPr>
          <a:xfrm>
            <a:off x="6560998" y="2533555"/>
            <a:ext cx="2758559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Year-over-Year Growth</a:t>
            </a:r>
            <a:endParaRPr lang="en-US" sz="1750" dirty="0"/>
          </a:p>
        </p:txBody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E98EC215-E22C-3926-BCAA-DCFB522AEDED}"/>
              </a:ext>
            </a:extLst>
          </p:cNvPr>
          <p:cNvSpPr/>
          <p:nvPr/>
        </p:nvSpPr>
        <p:spPr>
          <a:xfrm>
            <a:off x="6560998" y="2923604"/>
            <a:ext cx="3443883" cy="1443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Sales growth comparison reveals acceleration trends, highlighting successful strategies and areas requiring adjustment for sustained expansion.</a:t>
            </a:r>
            <a:endParaRPr lang="en-US" sz="1400" dirty="0"/>
          </a:p>
        </p:txBody>
      </p:sp>
      <p:sp>
        <p:nvSpPr>
          <p:cNvPr id="16" name="Shape 14">
            <a:extLst>
              <a:ext uri="{FF2B5EF4-FFF2-40B4-BE49-F238E27FC236}">
                <a16:creationId xmlns:a16="http://schemas.microsoft.com/office/drawing/2014/main" id="{9D36C62E-2667-EE81-33A4-5FD33A6C37D8}"/>
              </a:ext>
            </a:extLst>
          </p:cNvPr>
          <p:cNvSpPr/>
          <p:nvPr/>
        </p:nvSpPr>
        <p:spPr>
          <a:xfrm>
            <a:off x="2327136" y="5020889"/>
            <a:ext cx="7880985" cy="1621512"/>
          </a:xfrm>
          <a:prstGeom prst="roundRect">
            <a:avLst>
              <a:gd name="adj" fmla="val 6767"/>
            </a:avLst>
          </a:prstGeom>
          <a:solidFill>
            <a:srgbClr val="F8ECE4"/>
          </a:solidFill>
          <a:ln/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7" name="Shape 15">
            <a:extLst>
              <a:ext uri="{FF2B5EF4-FFF2-40B4-BE49-F238E27FC236}">
                <a16:creationId xmlns:a16="http://schemas.microsoft.com/office/drawing/2014/main" id="{15B28816-F091-6CA2-78A5-8D498F54CD2A}"/>
              </a:ext>
            </a:extLst>
          </p:cNvPr>
          <p:cNvSpPr/>
          <p:nvPr/>
        </p:nvSpPr>
        <p:spPr>
          <a:xfrm>
            <a:off x="2327136" y="4998029"/>
            <a:ext cx="7880985" cy="91440"/>
          </a:xfrm>
          <a:prstGeom prst="roundRect">
            <a:avLst>
              <a:gd name="adj" fmla="val 10000"/>
            </a:avLst>
          </a:prstGeom>
          <a:solidFill>
            <a:srgbClr val="151617"/>
          </a:solidFill>
          <a:ln/>
        </p:spPr>
      </p:sp>
      <p:sp>
        <p:nvSpPr>
          <p:cNvPr id="18" name="Shape 16">
            <a:extLst>
              <a:ext uri="{FF2B5EF4-FFF2-40B4-BE49-F238E27FC236}">
                <a16:creationId xmlns:a16="http://schemas.microsoft.com/office/drawing/2014/main" id="{66F3B64F-6CB7-E3FF-65B1-9AB6BC3E599C}"/>
              </a:ext>
            </a:extLst>
          </p:cNvPr>
          <p:cNvSpPr/>
          <p:nvPr/>
        </p:nvSpPr>
        <p:spPr>
          <a:xfrm>
            <a:off x="5996999" y="4750260"/>
            <a:ext cx="541258" cy="541258"/>
          </a:xfrm>
          <a:prstGeom prst="roundRect">
            <a:avLst>
              <a:gd name="adj" fmla="val 168940"/>
            </a:avLst>
          </a:prstGeom>
          <a:solidFill>
            <a:srgbClr val="151617"/>
          </a:solidFill>
          <a:ln/>
        </p:spPr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40D3EB28-1E80-B6A2-46C5-4B46AE9FE8FC}"/>
              </a:ext>
            </a:extLst>
          </p:cNvPr>
          <p:cNvSpPr/>
          <p:nvPr/>
        </p:nvSpPr>
        <p:spPr>
          <a:xfrm>
            <a:off x="6159400" y="4885515"/>
            <a:ext cx="216456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1700" dirty="0"/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AC336A3C-B76D-9644-FD49-60BD778B78F2}"/>
              </a:ext>
            </a:extLst>
          </p:cNvPr>
          <p:cNvSpPr/>
          <p:nvPr/>
        </p:nvSpPr>
        <p:spPr>
          <a:xfrm>
            <a:off x="2530375" y="5471898"/>
            <a:ext cx="2255401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Retention Metrics</a:t>
            </a:r>
            <a:endParaRPr lang="en-US" sz="1750" dirty="0"/>
          </a:p>
        </p:txBody>
      </p:sp>
      <p:sp>
        <p:nvSpPr>
          <p:cNvPr id="21" name="Text 19">
            <a:extLst>
              <a:ext uri="{FF2B5EF4-FFF2-40B4-BE49-F238E27FC236}">
                <a16:creationId xmlns:a16="http://schemas.microsoft.com/office/drawing/2014/main" id="{0AC3FE16-D2D8-2191-30A9-6AC8666BC97F}"/>
              </a:ext>
            </a:extLst>
          </p:cNvPr>
          <p:cNvSpPr/>
          <p:nvPr/>
        </p:nvSpPr>
        <p:spPr>
          <a:xfrm>
            <a:off x="2530375" y="5861947"/>
            <a:ext cx="7474506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Six-month customer retention analysis provides critical insights into loyalty programmes effectiveness and customer satisfaction levels.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8425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CCC2257-B9A4-AF6B-4460-A947B6C98BF9}"/>
              </a:ext>
            </a:extLst>
          </p:cNvPr>
          <p:cNvSpPr/>
          <p:nvPr/>
        </p:nvSpPr>
        <p:spPr>
          <a:xfrm>
            <a:off x="0" y="0"/>
            <a:ext cx="3264884" cy="512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Tools &amp; Methodology</a:t>
            </a:r>
            <a:endParaRPr lang="en-US" sz="3200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86F46B86-E12A-F393-633E-588726A77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3615"/>
            <a:ext cx="4023360" cy="3059978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A6F48075-A78A-F023-2C80-0AA7831E7763}"/>
              </a:ext>
            </a:extLst>
          </p:cNvPr>
          <p:cNvSpPr/>
          <p:nvPr/>
        </p:nvSpPr>
        <p:spPr>
          <a:xfrm>
            <a:off x="0" y="3700058"/>
            <a:ext cx="2365786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SQL/MySQL</a:t>
            </a:r>
            <a:endParaRPr lang="en-US" sz="19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46268D0A-A4F2-C72C-9383-8F7713C3316D}"/>
              </a:ext>
            </a:extLst>
          </p:cNvPr>
          <p:cNvSpPr/>
          <p:nvPr/>
        </p:nvSpPr>
        <p:spPr>
          <a:xfrm>
            <a:off x="0" y="4171188"/>
            <a:ext cx="4023360" cy="786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Robust data extraction, complex aggregations, and sophisticated calculations form the foundation of our analysis pipeline.</a:t>
            </a:r>
            <a:endParaRPr lang="en-US" sz="1250" dirty="0"/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14792AA4-CAAF-135F-6FF5-A967FA4A1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0194" y="532066"/>
            <a:ext cx="4023359" cy="3059978"/>
          </a:xfrm>
          <a:prstGeom prst="rect">
            <a:avLst/>
          </a:prstGeom>
        </p:spPr>
      </p:pic>
      <p:sp>
        <p:nvSpPr>
          <p:cNvPr id="7" name="Text 3">
            <a:extLst>
              <a:ext uri="{FF2B5EF4-FFF2-40B4-BE49-F238E27FC236}">
                <a16:creationId xmlns:a16="http://schemas.microsoft.com/office/drawing/2014/main" id="{7EF07DCE-C3FD-1304-8ED1-F5024ABBFA84}"/>
              </a:ext>
            </a:extLst>
          </p:cNvPr>
          <p:cNvSpPr/>
          <p:nvPr/>
        </p:nvSpPr>
        <p:spPr>
          <a:xfrm>
            <a:off x="4404689" y="3700058"/>
            <a:ext cx="2339621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Python Analytics</a:t>
            </a:r>
            <a:endParaRPr lang="en-US" sz="1900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AFBC46D0-E6DA-3105-9E34-7C5CA4A0D15F}"/>
              </a:ext>
            </a:extLst>
          </p:cNvPr>
          <p:cNvSpPr/>
          <p:nvPr/>
        </p:nvSpPr>
        <p:spPr>
          <a:xfrm>
            <a:off x="4404690" y="4171188"/>
            <a:ext cx="3978863" cy="786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Leveraging Pandas, Seaborn, and Matplotlib for advanced statistical analysis and compelling data visualisation.</a:t>
            </a:r>
            <a:endParaRPr lang="en-US" sz="1250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360719A0-E794-0BE6-D82B-7934BCD8A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0386" y="506814"/>
            <a:ext cx="3471613" cy="3085230"/>
          </a:xfrm>
          <a:prstGeom prst="rect">
            <a:avLst/>
          </a:prstGeom>
        </p:spPr>
      </p:pic>
      <p:sp>
        <p:nvSpPr>
          <p:cNvPr id="10" name="Text 5">
            <a:extLst>
              <a:ext uri="{FF2B5EF4-FFF2-40B4-BE49-F238E27FC236}">
                <a16:creationId xmlns:a16="http://schemas.microsoft.com/office/drawing/2014/main" id="{1A1C95A1-DEB3-9E55-731E-9FC668702BF5}"/>
              </a:ext>
            </a:extLst>
          </p:cNvPr>
          <p:cNvSpPr/>
          <p:nvPr/>
        </p:nvSpPr>
        <p:spPr>
          <a:xfrm>
            <a:off x="8894350" y="3700058"/>
            <a:ext cx="1876750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Google Colab</a:t>
            </a:r>
            <a:endParaRPr lang="en-US" sz="190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AD96416E-3AA8-6ED3-A7E5-8445DD2482D8}"/>
              </a:ext>
            </a:extLst>
          </p:cNvPr>
          <p:cNvSpPr/>
          <p:nvPr/>
        </p:nvSpPr>
        <p:spPr>
          <a:xfrm>
            <a:off x="8894350" y="4171188"/>
            <a:ext cx="3297650" cy="786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Interactive notebooks enable collaborative analysis, reproducible research, and seamless sharing of insights across teams.</a:t>
            </a:r>
            <a:endParaRPr lang="en-US" sz="1250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056DA255-A03D-195F-53F5-F4C43B21ECF2}"/>
              </a:ext>
            </a:extLst>
          </p:cNvPr>
          <p:cNvSpPr/>
          <p:nvPr/>
        </p:nvSpPr>
        <p:spPr>
          <a:xfrm>
            <a:off x="1" y="5496995"/>
            <a:ext cx="12191999" cy="524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Conclusion: This comprehensive analysis identifies high-revenue categories, quantifies customer retention, ranks seller performance, and uncovers city-level patterns—empowering targeted marketing strategies and data-driven inventory planning for sustainable growth.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382629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D3360-C50D-B911-AD0B-344EB13DC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6000" dirty="0" err="1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</a:rPr>
              <a:t>ThANK</a:t>
            </a:r>
            <a:r>
              <a:rPr lang="en-IN" sz="6000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</a:rPr>
              <a:t> YOU</a:t>
            </a:r>
          </a:p>
        </p:txBody>
      </p:sp>
    </p:spTree>
    <p:extLst>
      <p:ext uri="{BB962C8B-B14F-4D97-AF65-F5344CB8AC3E}">
        <p14:creationId xmlns:p14="http://schemas.microsoft.com/office/powerpoint/2010/main" val="318998182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</TotalTime>
  <Words>602</Words>
  <Application>Microsoft Office PowerPoint</Application>
  <PresentationFormat>Widescreen</PresentationFormat>
  <Paragraphs>81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Algerian</vt:lpstr>
      <vt:lpstr>Arial</vt:lpstr>
      <vt:lpstr>Gill Sans MT</vt:lpstr>
      <vt:lpstr>Inconsolata</vt:lpstr>
      <vt:lpstr>Montserrat Black</vt:lpstr>
      <vt:lpstr>Montserrat Light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lopita mishra</dc:creator>
  <cp:lastModifiedBy>lopita mishra</cp:lastModifiedBy>
  <cp:revision>1</cp:revision>
  <dcterms:created xsi:type="dcterms:W3CDTF">2025-10-17T19:37:55Z</dcterms:created>
  <dcterms:modified xsi:type="dcterms:W3CDTF">2025-10-17T19:53:32Z</dcterms:modified>
</cp:coreProperties>
</file>

<file path=docProps/thumbnail.jpeg>
</file>